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5" r:id="rId9"/>
    <p:sldId id="266" r:id="rId10"/>
    <p:sldId id="267" r:id="rId11"/>
    <p:sldId id="263" r:id="rId12"/>
    <p:sldId id="264" r:id="rId13"/>
  </p:sldIdLst>
  <p:sldSz cx="13004800" cy="9753600"/>
  <p:notesSz cx="6858000" cy="9144000"/>
  <p:defaultTextStyle>
    <a:lvl1pPr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1pPr>
    <a:lvl2pPr indent="2286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2pPr>
    <a:lvl3pPr indent="4572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3pPr>
    <a:lvl4pPr indent="6858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4pPr>
    <a:lvl5pPr indent="9144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5pPr>
    <a:lvl6pPr indent="11430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6pPr>
    <a:lvl7pPr indent="13716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7pPr>
    <a:lvl8pPr indent="16002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8pPr>
    <a:lvl9pPr indent="1828800" algn="ctr" defTabSz="584200">
      <a:defRPr sz="3800">
        <a:solidFill>
          <a:srgbClr val="858585"/>
        </a:solidFill>
        <a:latin typeface="+mn-lt"/>
        <a:ea typeface="+mn-ea"/>
        <a:cs typeface="+mn-cs"/>
        <a:sym typeface="Marker Fel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rgbClr val="0097EB">
              <a:alpha val="62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rgbClr val="0097EB">
              <a:alpha val="62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97EB">
              <a:alpha val="1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533FF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A1C9C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A1C9C">
              <a:alpha val="8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6FBC00">
              <a:alpha val="6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rgbClr val="E3266D">
                  <a:alpha val="6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97EB">
                  <a:alpha val="62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02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974817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78099" y="2657474"/>
            <a:ext cx="7848602" cy="209550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78099" y="4981575"/>
            <a:ext cx="7848602" cy="952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228600" algn="ctr">
              <a:spcBef>
                <a:spcPts val="0"/>
              </a:spcBef>
              <a:buSzTx/>
              <a:buNone/>
              <a:defRPr sz="3800"/>
            </a:lvl2pPr>
            <a:lvl3pPr marL="0" indent="457200" algn="ctr">
              <a:spcBef>
                <a:spcPts val="0"/>
              </a:spcBef>
              <a:buSzTx/>
              <a:buNone/>
              <a:defRPr sz="3800"/>
            </a:lvl3pPr>
            <a:lvl4pPr marL="0" indent="685800" algn="ctr">
              <a:spcBef>
                <a:spcPts val="0"/>
              </a:spcBef>
              <a:buSzTx/>
              <a:buNone/>
              <a:defRPr sz="3800"/>
            </a:lvl4pPr>
            <a:lvl5pPr marL="0" indent="91440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2578099" y="6172200"/>
            <a:ext cx="7848602" cy="1238251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2578099" y="7467600"/>
            <a:ext cx="7848602" cy="95250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228600" algn="ctr">
              <a:spcBef>
                <a:spcPts val="0"/>
              </a:spcBef>
              <a:buSzTx/>
              <a:buNone/>
              <a:defRPr sz="3800"/>
            </a:lvl2pPr>
            <a:lvl3pPr marL="0" indent="457200" algn="ctr">
              <a:spcBef>
                <a:spcPts val="0"/>
              </a:spcBef>
              <a:buSzTx/>
              <a:buNone/>
              <a:defRPr sz="3800"/>
            </a:lvl3pPr>
            <a:lvl4pPr marL="0" indent="685800" algn="ctr">
              <a:spcBef>
                <a:spcPts val="0"/>
              </a:spcBef>
              <a:buSzTx/>
              <a:buNone/>
              <a:defRPr sz="3800"/>
            </a:lvl4pPr>
            <a:lvl5pPr marL="0" indent="91440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578099" y="3352799"/>
            <a:ext cx="7848602" cy="3048002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2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911349" y="2276474"/>
            <a:ext cx="4400551" cy="2476501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911349" y="4810124"/>
            <a:ext cx="4400551" cy="279082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  <a:lvl2pPr marL="0" indent="228600" algn="ctr">
              <a:spcBef>
                <a:spcPts val="0"/>
              </a:spcBef>
              <a:buSzTx/>
              <a:buNone/>
              <a:defRPr sz="3800"/>
            </a:lvl2pPr>
            <a:lvl3pPr marL="0" indent="457200" algn="ctr">
              <a:spcBef>
                <a:spcPts val="0"/>
              </a:spcBef>
              <a:buSzTx/>
              <a:buNone/>
              <a:defRPr sz="3800"/>
            </a:lvl3pPr>
            <a:lvl4pPr marL="0" indent="685800" algn="ctr">
              <a:spcBef>
                <a:spcPts val="0"/>
              </a:spcBef>
              <a:buSzTx/>
              <a:buNone/>
              <a:defRPr sz="3800"/>
            </a:lvl4pPr>
            <a:lvl5pPr marL="0" indent="914400" algn="ctr"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2578099" y="3295649"/>
            <a:ext cx="4095752" cy="4286252"/>
          </a:xfrm>
          <a:prstGeom prst="rect">
            <a:avLst/>
          </a:prstGeom>
        </p:spPr>
        <p:txBody>
          <a:bodyPr/>
          <a:lstStyle>
            <a:lvl1pPr marL="4198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1pPr>
            <a:lvl2pPr marL="8643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2pPr>
            <a:lvl3pPr marL="13088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3pPr>
            <a:lvl4pPr marL="17533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4pPr>
            <a:lvl5pPr marL="2197805" indent="-419805">
              <a:spcBef>
                <a:spcPts val="3800"/>
              </a:spcBef>
              <a:buSzPct val="50000"/>
              <a:buBlip>
                <a:blip r:embed="rId2"/>
              </a:buBlip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2578099" y="2171699"/>
            <a:ext cx="7848602" cy="541020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578099" y="1409699"/>
            <a:ext cx="7848602" cy="1828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Titeltext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578099" y="3295649"/>
            <a:ext cx="7848602" cy="42862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Textebene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1pPr>
      <a:lvl2pPr indent="2286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2pPr>
      <a:lvl3pPr indent="4572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3pPr>
      <a:lvl4pPr indent="6858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4pPr>
      <a:lvl5pPr indent="9144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5pPr>
      <a:lvl6pPr indent="11430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6pPr>
      <a:lvl7pPr indent="13716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7pPr>
      <a:lvl8pPr indent="16002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8pPr>
      <a:lvl9pPr indent="1828800" algn="ctr" defTabSz="584200">
        <a:defRPr sz="7800">
          <a:solidFill>
            <a:srgbClr val="45A7DE"/>
          </a:solidFill>
          <a:latin typeface="+mn-lt"/>
          <a:ea typeface="+mn-ea"/>
          <a:cs typeface="+mn-cs"/>
          <a:sym typeface="Marker Felt"/>
        </a:defRPr>
      </a:lvl9pPr>
    </p:titleStyle>
    <p:bodyStyle>
      <a:lvl1pPr marL="60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1pPr>
      <a:lvl2pPr marL="1242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2pPr>
      <a:lvl3pPr marL="187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3pPr>
      <a:lvl4pPr marL="2512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4pPr>
      <a:lvl5pPr marL="314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5pPr>
      <a:lvl6pPr marL="3782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6pPr>
      <a:lvl7pPr marL="441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7pPr>
      <a:lvl8pPr marL="5052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8pPr>
      <a:lvl9pPr marL="5687391" indent="-607391" defTabSz="584200">
        <a:spcBef>
          <a:spcPts val="4200"/>
        </a:spcBef>
        <a:buSzPct val="47000"/>
        <a:buBlip>
          <a:blip r:embed="rId15"/>
        </a:buBlip>
        <a:defRPr sz="4400">
          <a:solidFill>
            <a:srgbClr val="858585"/>
          </a:solidFill>
          <a:latin typeface="+mn-lt"/>
          <a:ea typeface="+mn-ea"/>
          <a:cs typeface="+mn-cs"/>
          <a:sym typeface="Marker Felt"/>
        </a:defRPr>
      </a:lvl9pPr>
    </p:bodyStyle>
    <p:otherStyle>
      <a:lvl1pPr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1pPr>
      <a:lvl2pPr indent="2286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2pPr>
      <a:lvl3pPr indent="4572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3pPr>
      <a:lvl4pPr indent="6858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4pPr>
      <a:lvl5pPr indent="9144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5pPr>
      <a:lvl6pPr indent="11430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6pPr>
      <a:lvl7pPr indent="13716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7pPr>
      <a:lvl8pPr indent="16002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8pPr>
      <a:lvl9pPr indent="1828800" algn="ctr" defTabSz="584200">
        <a:defRPr sz="1600">
          <a:solidFill>
            <a:schemeClr val="tx1"/>
          </a:solidFill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43991">
              <a:defRPr sz="699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92">
                <a:solidFill>
                  <a:srgbClr val="45A7DE"/>
                </a:solidFill>
              </a:rPr>
              <a:t>Verteilte, kooperative Überwachung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eines Gebiets auf Eindringlinge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47" y="0"/>
            <a:ext cx="1020515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9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7800" dirty="0" err="1" smtClean="0">
                <a:solidFill>
                  <a:srgbClr val="45A7DE"/>
                </a:solidFill>
              </a:rPr>
              <a:t>Codis</a:t>
            </a:r>
            <a:r>
              <a:rPr lang="de-DE" sz="7800" dirty="0" smtClean="0">
                <a:solidFill>
                  <a:srgbClr val="45A7DE"/>
                </a:solidFill>
              </a:rPr>
              <a:t> als verteiltes System</a:t>
            </a:r>
            <a:endParaRPr sz="7800" dirty="0">
              <a:solidFill>
                <a:srgbClr val="45A7DE"/>
              </a:solidFill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64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7800" dirty="0" smtClean="0">
                <a:solidFill>
                  <a:srgbClr val="45A7DE"/>
                </a:solidFill>
              </a:rPr>
              <a:t>Entdecken von Eindringlingen</a:t>
            </a:r>
            <a:endParaRPr sz="7800" dirty="0">
              <a:solidFill>
                <a:srgbClr val="45A7DE"/>
              </a:solidFill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DSC_0500.jpeg"/>
          <p:cNvPicPr/>
          <p:nvPr/>
        </p:nvPicPr>
        <p:blipFill>
          <a:blip r:embed="rId2">
            <a:extLst/>
          </a:blip>
          <a:srcRect l="47" r="47"/>
          <a:stretch>
            <a:fillRect/>
          </a:stretch>
        </p:blipFill>
        <p:spPr>
          <a:xfrm>
            <a:off x="2605953" y="1706063"/>
            <a:ext cx="7800977" cy="4392227"/>
          </a:xfrm>
          <a:prstGeom prst="rect">
            <a:avLst/>
          </a:prstGeom>
          <a:ln w="12700">
            <a:miter lim="400000"/>
          </a:ln>
          <a:effectLst>
            <a:outerShdw blurRad="177800" dist="889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68731">
              <a:defRPr sz="423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32">
                <a:solidFill>
                  <a:srgbClr val="45A7DE"/>
                </a:solidFill>
              </a:rPr>
              <a:t>Verteilte, kooperative Überwachung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858585"/>
                </a:solidFill>
              </a:rPr>
              <a:t>eines Gebiets auf Eindringlinge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Raspberry Pi B+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74967" y="3482974"/>
            <a:ext cx="5570412" cy="428625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4 USB-Anschlüsse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700Mhz Prozessor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512MB Arbeitsstpeicher</a:t>
            </a:r>
          </a:p>
        </p:txBody>
      </p:sp>
      <p:grpSp>
        <p:nvGrpSpPr>
          <p:cNvPr id="43" name="Group 43"/>
          <p:cNvGrpSpPr/>
          <p:nvPr/>
        </p:nvGrpSpPr>
        <p:grpSpPr>
          <a:xfrm rot="21124010">
            <a:off x="7509969" y="3160396"/>
            <a:ext cx="4230581" cy="4186966"/>
            <a:chOff x="-12700" y="-355600"/>
            <a:chExt cx="4230580" cy="4186964"/>
          </a:xfrm>
        </p:grpSpPr>
        <p:pic>
          <p:nvPicPr>
            <p:cNvPr id="42" name="DSC_0505.jpeg"/>
            <p:cNvPicPr/>
            <p:nvPr/>
          </p:nvPicPr>
          <p:blipFill>
            <a:blip r:embed="rId3">
              <a:extLst/>
            </a:blip>
            <a:srcRect l="15871" r="20491"/>
            <a:stretch>
              <a:fillRect/>
            </a:stretch>
          </p:blipFill>
          <p:spPr>
            <a:xfrm>
              <a:off x="0" y="-1"/>
              <a:ext cx="4205181" cy="37170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" name="Picture 40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1" y="-355600"/>
              <a:ext cx="4230582" cy="418696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 NoIR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883791" y="3482974"/>
            <a:ext cx="5847108" cy="428625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Proprietärer Anschluss 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2592 x 1944 Pixel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kein Infrarotfilter („Nachtsicht“)</a:t>
            </a:r>
          </a:p>
        </p:txBody>
      </p:sp>
      <p:grpSp>
        <p:nvGrpSpPr>
          <p:cNvPr id="49" name="Group 49"/>
          <p:cNvGrpSpPr/>
          <p:nvPr/>
        </p:nvGrpSpPr>
        <p:grpSpPr>
          <a:xfrm rot="720417">
            <a:off x="7428514" y="3673493"/>
            <a:ext cx="4780457" cy="4036192"/>
            <a:chOff x="-12699" y="-355600"/>
            <a:chExt cx="4780455" cy="4036191"/>
          </a:xfrm>
        </p:grpSpPr>
        <p:pic>
          <p:nvPicPr>
            <p:cNvPr id="48" name="PiNoIR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55056" cy="356629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" name="Picture 46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" y="-355600"/>
              <a:ext cx="4780456" cy="403619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PIR-Sensor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883791" y="3482974"/>
            <a:ext cx="7434553" cy="4286252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passiver Infrarot Sensor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858585"/>
                </a:solidFill>
              </a:rPr>
              <a:t>reagiert auf Wärmestrahlung</a:t>
            </a:r>
          </a:p>
        </p:txBody>
      </p:sp>
      <p:pic>
        <p:nvPicPr>
          <p:cNvPr id="53" name="Picture 52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0843604">
            <a:off x="8416234" y="2620963"/>
            <a:ext cx="2949334" cy="3393834"/>
          </a:xfrm>
          <a:prstGeom prst="rect">
            <a:avLst/>
          </a:prstGeom>
          <a:effectLst>
            <a:outerShdw blurRad="177800" dist="889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45A7DE"/>
                </a:solidFill>
              </a:rPr>
              <a:t>Codis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51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7800" dirty="0" smtClean="0">
                <a:solidFill>
                  <a:srgbClr val="45A7DE"/>
                </a:solidFill>
              </a:rPr>
              <a:t>Erkennen von Bewegungen</a:t>
            </a:r>
            <a:endParaRPr sz="7800" dirty="0">
              <a:solidFill>
                <a:srgbClr val="45A7DE"/>
              </a:solidFill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 467"/>
          <p:cNvSpPr/>
          <p:nvPr/>
        </p:nvSpPr>
        <p:spPr>
          <a:xfrm>
            <a:off x="3468385" y="3913203"/>
            <a:ext cx="36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848385" y="2293203"/>
            <a:ext cx="3600000" cy="3600000"/>
            <a:chOff x="1682150" y="888520"/>
            <a:chExt cx="3600000" cy="3600000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1682150" y="888520"/>
              <a:ext cx="3600000" cy="360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8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8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8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8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8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8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8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8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8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8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04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4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4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4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4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4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4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4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4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0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0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0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0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0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0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0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0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6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6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6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6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6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6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6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6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6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76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12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12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12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12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12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12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12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12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12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12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48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48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48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8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8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48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48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48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8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4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4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4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84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84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84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4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84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84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4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0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20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20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20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20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20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20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20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20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20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56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6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56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6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6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56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56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56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56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56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922150" y="8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922150" y="12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22150" y="16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922150" y="19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922150" y="23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22150" y="268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922150" y="304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922150" y="340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922150" y="376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922150" y="4128520"/>
              <a:ext cx="360000" cy="3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8466010" y="2293203"/>
            <a:ext cx="3600000" cy="3600000"/>
            <a:chOff x="1682150" y="888520"/>
            <a:chExt cx="3600000" cy="3600000"/>
          </a:xfrm>
        </p:grpSpPr>
        <p:grpSp>
          <p:nvGrpSpPr>
            <p:cNvPr id="212" name="Group 211"/>
            <p:cNvGrpSpPr/>
            <p:nvPr/>
          </p:nvGrpSpPr>
          <p:grpSpPr>
            <a:xfrm>
              <a:off x="1682150" y="888520"/>
              <a:ext cx="3600000" cy="3600000"/>
              <a:chOff x="1682150" y="888520"/>
              <a:chExt cx="3600000" cy="3600000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1682150" y="888520"/>
                <a:ext cx="3600000" cy="360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168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68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168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168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168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168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168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168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168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168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204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204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204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204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204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204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204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204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204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4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0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240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40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240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240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240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240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240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240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240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276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276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276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276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276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276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276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276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276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276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312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312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312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312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12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312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312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312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312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312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348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348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348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348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348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348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348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348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348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348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384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384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384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384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384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384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384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384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4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384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420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420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420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420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420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420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420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420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420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420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456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56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56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456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456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456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456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456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456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456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492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492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492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492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492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492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492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92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492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492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168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68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68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168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68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240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240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240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240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240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12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12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12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312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312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384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384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84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84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84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56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56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56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456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456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67" name="Rectangle 466"/>
          <p:cNvSpPr/>
          <p:nvPr/>
        </p:nvSpPr>
        <p:spPr>
          <a:xfrm>
            <a:off x="10086010" y="3913203"/>
            <a:ext cx="36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/>
          <p:cNvGrpSpPr/>
          <p:nvPr/>
        </p:nvGrpSpPr>
        <p:grpSpPr>
          <a:xfrm>
            <a:off x="4689347" y="2293203"/>
            <a:ext cx="3600000" cy="3600000"/>
            <a:chOff x="1682150" y="888520"/>
            <a:chExt cx="3600000" cy="3600000"/>
          </a:xfrm>
        </p:grpSpPr>
        <p:grpSp>
          <p:nvGrpSpPr>
            <p:cNvPr id="212" name="Group 211"/>
            <p:cNvGrpSpPr/>
            <p:nvPr/>
          </p:nvGrpSpPr>
          <p:grpSpPr>
            <a:xfrm>
              <a:off x="1682150" y="888520"/>
              <a:ext cx="3600000" cy="3600000"/>
              <a:chOff x="1682150" y="888520"/>
              <a:chExt cx="3600000" cy="3600000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1682150" y="888520"/>
                <a:ext cx="3600000" cy="360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168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68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168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168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168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168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168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168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168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168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204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204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204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204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204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204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204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204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204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204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240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240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240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240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240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240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240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240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240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240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276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276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276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276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276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276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276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276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276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276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312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312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312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312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12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312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312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312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312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312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348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348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348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348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348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348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348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348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348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348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384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384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384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384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384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384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384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384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4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384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420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420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420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420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420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420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420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420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420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420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456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456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56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456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456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456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456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456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456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456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492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492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492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492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492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492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492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92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492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492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13" name="Rectangle 212"/>
            <p:cNvSpPr/>
            <p:nvPr/>
          </p:nvSpPr>
          <p:spPr>
            <a:xfrm>
              <a:off x="168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68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68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168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68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240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240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240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240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240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12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12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312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312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312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384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384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84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84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84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56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56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56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456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456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39" name="Rectangle 338"/>
          <p:cNvSpPr/>
          <p:nvPr/>
        </p:nvSpPr>
        <p:spPr>
          <a:xfrm>
            <a:off x="7029347" y="3193203"/>
            <a:ext cx="36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40" name="Group 339"/>
          <p:cNvGrpSpPr/>
          <p:nvPr/>
        </p:nvGrpSpPr>
        <p:grpSpPr>
          <a:xfrm>
            <a:off x="455485" y="2293203"/>
            <a:ext cx="3600000" cy="3600000"/>
            <a:chOff x="1682150" y="888520"/>
            <a:chExt cx="3600000" cy="3600000"/>
          </a:xfrm>
        </p:grpSpPr>
        <p:grpSp>
          <p:nvGrpSpPr>
            <p:cNvPr id="341" name="Group 340"/>
            <p:cNvGrpSpPr/>
            <p:nvPr/>
          </p:nvGrpSpPr>
          <p:grpSpPr>
            <a:xfrm>
              <a:off x="1682150" y="888520"/>
              <a:ext cx="3600000" cy="3600000"/>
              <a:chOff x="1682150" y="888520"/>
              <a:chExt cx="3600000" cy="3600000"/>
            </a:xfrm>
          </p:grpSpPr>
          <p:sp>
            <p:nvSpPr>
              <p:cNvPr id="367" name="Rectangle 366"/>
              <p:cNvSpPr/>
              <p:nvPr/>
            </p:nvSpPr>
            <p:spPr>
              <a:xfrm>
                <a:off x="1682150" y="888520"/>
                <a:ext cx="3600000" cy="360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168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168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168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168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168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168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168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168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168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168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204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204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204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204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204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204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204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204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04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04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240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240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240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240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240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240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240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240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240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240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276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276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276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276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276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276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76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76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276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276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12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312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312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312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312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312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312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312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312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312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48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348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348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348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348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348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48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48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48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348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384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384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384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384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384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384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384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384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84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384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420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420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420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420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420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420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420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20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20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420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456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456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456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456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456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456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456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456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456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456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492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492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492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492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492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492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92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92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492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492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2" name="Rectangle 341"/>
            <p:cNvSpPr/>
            <p:nvPr/>
          </p:nvSpPr>
          <p:spPr>
            <a:xfrm>
              <a:off x="168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68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68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68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68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40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240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240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40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40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312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312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312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312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312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84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384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84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384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84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456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56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56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456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56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70" name="Rectangle 469"/>
          <p:cNvSpPr/>
          <p:nvPr/>
        </p:nvSpPr>
        <p:spPr>
          <a:xfrm>
            <a:off x="2075485" y="3913203"/>
            <a:ext cx="36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471" name="Group 470"/>
          <p:cNvGrpSpPr/>
          <p:nvPr/>
        </p:nvGrpSpPr>
        <p:grpSpPr>
          <a:xfrm>
            <a:off x="8923210" y="2293203"/>
            <a:ext cx="3600000" cy="3600000"/>
            <a:chOff x="1682150" y="888520"/>
            <a:chExt cx="3600000" cy="3600000"/>
          </a:xfrm>
        </p:grpSpPr>
        <p:grpSp>
          <p:nvGrpSpPr>
            <p:cNvPr id="472" name="Group 471"/>
            <p:cNvGrpSpPr/>
            <p:nvPr/>
          </p:nvGrpSpPr>
          <p:grpSpPr>
            <a:xfrm>
              <a:off x="1682150" y="888520"/>
              <a:ext cx="3600000" cy="3600000"/>
              <a:chOff x="1682150" y="888520"/>
              <a:chExt cx="3600000" cy="3600000"/>
            </a:xfrm>
          </p:grpSpPr>
          <p:sp>
            <p:nvSpPr>
              <p:cNvPr id="498" name="Rectangle 497"/>
              <p:cNvSpPr/>
              <p:nvPr/>
            </p:nvSpPr>
            <p:spPr>
              <a:xfrm>
                <a:off x="1682150" y="888520"/>
                <a:ext cx="3600000" cy="360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168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168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168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168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168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168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168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68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168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168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204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204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204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204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04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04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204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204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204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204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240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240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240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240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240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240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240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240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240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240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276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276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76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76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276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276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276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276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276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276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312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312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312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312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312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312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12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312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312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312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348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348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48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48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48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348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348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348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348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348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384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384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384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384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84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384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384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384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384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384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420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420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420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20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20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420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420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420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420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20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56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456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456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456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456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456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456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456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456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456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4922150" y="8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922150" y="12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922150" y="16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4922150" y="19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4922150" y="23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4922150" y="268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4922150" y="304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4922150" y="340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4922150" y="376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4922150" y="4128520"/>
                <a:ext cx="360000" cy="360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473" name="Rectangle 472"/>
            <p:cNvSpPr/>
            <p:nvPr/>
          </p:nvSpPr>
          <p:spPr>
            <a:xfrm>
              <a:off x="168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168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168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168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168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240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240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240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240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240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312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312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312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312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312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Rectangle 487"/>
            <p:cNvSpPr/>
            <p:nvPr/>
          </p:nvSpPr>
          <p:spPr>
            <a:xfrm>
              <a:off x="384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384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384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384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384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4562150" y="88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4562150" y="160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562150" y="232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4562150" y="304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4562150" y="3768520"/>
              <a:ext cx="720000" cy="72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V="1">
            <a:off x="10723210" y="3373203"/>
            <a:ext cx="720000" cy="720000"/>
          </a:xfrm>
          <a:prstGeom prst="straightConnector1">
            <a:avLst/>
          </a:prstGeom>
          <a:noFill/>
          <a:ln w="28575" cap="flat">
            <a:solidFill>
              <a:schemeClr val="tx2">
                <a:lumMod val="1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Oval 3"/>
          <p:cNvSpPr/>
          <p:nvPr/>
        </p:nvSpPr>
        <p:spPr>
          <a:xfrm>
            <a:off x="9236277" y="548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2" name="Oval 601"/>
          <p:cNvSpPr/>
          <p:nvPr/>
        </p:nvSpPr>
        <p:spPr>
          <a:xfrm>
            <a:off x="9236277" y="476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3" name="Oval 602"/>
          <p:cNvSpPr/>
          <p:nvPr/>
        </p:nvSpPr>
        <p:spPr>
          <a:xfrm>
            <a:off x="9236277" y="4048984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4" name="Oval 603"/>
          <p:cNvSpPr/>
          <p:nvPr/>
        </p:nvSpPr>
        <p:spPr>
          <a:xfrm>
            <a:off x="9236276" y="3326935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5" name="Oval 604"/>
          <p:cNvSpPr/>
          <p:nvPr/>
        </p:nvSpPr>
        <p:spPr>
          <a:xfrm>
            <a:off x="9236275" y="260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6" name="Oval 605"/>
          <p:cNvSpPr/>
          <p:nvPr/>
        </p:nvSpPr>
        <p:spPr>
          <a:xfrm>
            <a:off x="9956277" y="548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7" name="Oval 606"/>
          <p:cNvSpPr/>
          <p:nvPr/>
        </p:nvSpPr>
        <p:spPr>
          <a:xfrm>
            <a:off x="9956277" y="476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8" name="Oval 607"/>
          <p:cNvSpPr/>
          <p:nvPr/>
        </p:nvSpPr>
        <p:spPr>
          <a:xfrm>
            <a:off x="9956277" y="4048984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09" name="Oval 608"/>
          <p:cNvSpPr/>
          <p:nvPr/>
        </p:nvSpPr>
        <p:spPr>
          <a:xfrm>
            <a:off x="9956276" y="3326935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0" name="Oval 609"/>
          <p:cNvSpPr/>
          <p:nvPr/>
        </p:nvSpPr>
        <p:spPr>
          <a:xfrm>
            <a:off x="9956275" y="260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1" name="Oval 610"/>
          <p:cNvSpPr/>
          <p:nvPr/>
        </p:nvSpPr>
        <p:spPr>
          <a:xfrm>
            <a:off x="12118210" y="548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2" name="Oval 611"/>
          <p:cNvSpPr/>
          <p:nvPr/>
        </p:nvSpPr>
        <p:spPr>
          <a:xfrm>
            <a:off x="12118210" y="476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3" name="Oval 612"/>
          <p:cNvSpPr/>
          <p:nvPr/>
        </p:nvSpPr>
        <p:spPr>
          <a:xfrm>
            <a:off x="12118210" y="4050008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4" name="Oval 613"/>
          <p:cNvSpPr/>
          <p:nvPr/>
        </p:nvSpPr>
        <p:spPr>
          <a:xfrm>
            <a:off x="12118209" y="332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5" name="Oval 614"/>
          <p:cNvSpPr/>
          <p:nvPr/>
        </p:nvSpPr>
        <p:spPr>
          <a:xfrm>
            <a:off x="12118208" y="260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6" name="Oval 615"/>
          <p:cNvSpPr/>
          <p:nvPr/>
        </p:nvSpPr>
        <p:spPr>
          <a:xfrm>
            <a:off x="10684335" y="548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7" name="Oval 616"/>
          <p:cNvSpPr/>
          <p:nvPr/>
        </p:nvSpPr>
        <p:spPr>
          <a:xfrm>
            <a:off x="10684335" y="476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19" name="Oval 618"/>
          <p:cNvSpPr/>
          <p:nvPr/>
        </p:nvSpPr>
        <p:spPr>
          <a:xfrm>
            <a:off x="10684334" y="332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20" name="Oval 619"/>
          <p:cNvSpPr/>
          <p:nvPr/>
        </p:nvSpPr>
        <p:spPr>
          <a:xfrm>
            <a:off x="10684333" y="2608983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21" name="Oval 620"/>
          <p:cNvSpPr/>
          <p:nvPr/>
        </p:nvSpPr>
        <p:spPr>
          <a:xfrm>
            <a:off x="11390067" y="5486934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22" name="Oval 621"/>
          <p:cNvSpPr/>
          <p:nvPr/>
        </p:nvSpPr>
        <p:spPr>
          <a:xfrm>
            <a:off x="11390067" y="4766934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23" name="Oval 622"/>
          <p:cNvSpPr/>
          <p:nvPr/>
        </p:nvSpPr>
        <p:spPr>
          <a:xfrm>
            <a:off x="11390067" y="4047959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625" name="Oval 624"/>
          <p:cNvSpPr/>
          <p:nvPr/>
        </p:nvSpPr>
        <p:spPr>
          <a:xfrm>
            <a:off x="11390065" y="2606934"/>
            <a:ext cx="90001" cy="90487"/>
          </a:xfrm>
          <a:prstGeom prst="ellipse">
            <a:avLst/>
          </a:prstGeom>
          <a:solidFill>
            <a:srgbClr val="000000"/>
          </a:solidFill>
          <a:ln w="3175" cap="flat">
            <a:solidFill>
              <a:schemeClr val="tx2">
                <a:lumMod val="1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12283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phPaper">
  <a:themeElements>
    <a:clrScheme name="GraphPaper">
      <a:dk1>
        <a:srgbClr val="0043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7EB">
            <a:alpha val="62000"/>
          </a:srgbClr>
        </a:solidFill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75B1D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7EB">
            <a:alpha val="62000"/>
          </a:srgbClr>
        </a:solidFill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75B1D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Office PowerPoint</Application>
  <PresentationFormat>Custom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Helvetica Neue</vt:lpstr>
      <vt:lpstr>Marker Felt</vt:lpstr>
      <vt:lpstr>GraphPaper</vt:lpstr>
      <vt:lpstr>Verteilte, kooperative Überwachung</vt:lpstr>
      <vt:lpstr>Verteilte, kooperative Überwachung</vt:lpstr>
      <vt:lpstr>Raspberry Pi B+</vt:lpstr>
      <vt:lpstr>Pi NoIR</vt:lpstr>
      <vt:lpstr>PIR-Sensor</vt:lpstr>
      <vt:lpstr>Codis</vt:lpstr>
      <vt:lpstr>Erkennen von Bewegungen</vt:lpstr>
      <vt:lpstr>PowerPoint Presentation</vt:lpstr>
      <vt:lpstr>PowerPoint Presentation</vt:lpstr>
      <vt:lpstr>PowerPoint Presentation</vt:lpstr>
      <vt:lpstr>Codis als verteiltes System</vt:lpstr>
      <vt:lpstr>Entdecken von Eindringlingen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Verteilte, kooperative Überwachung</dc:title>
  <cp:lastModifiedBy>Dennis Lisiecki</cp:lastModifiedBy>
  <cp:revision>5</cp:revision>
  <dcterms:modified xsi:type="dcterms:W3CDTF">2015-02-04T22:45:46Z</dcterms:modified>
</cp:coreProperties>
</file>